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684" r:id="rId2"/>
    <p:sldId id="520" r:id="rId3"/>
    <p:sldId id="521" r:id="rId4"/>
    <p:sldId id="522" r:id="rId5"/>
    <p:sldId id="523" r:id="rId6"/>
    <p:sldId id="524" r:id="rId7"/>
    <p:sldId id="526" r:id="rId8"/>
    <p:sldId id="527" r:id="rId9"/>
    <p:sldId id="528" r:id="rId10"/>
    <p:sldId id="714" r:id="rId11"/>
    <p:sldId id="715" r:id="rId12"/>
    <p:sldId id="530" r:id="rId13"/>
    <p:sldId id="801" r:id="rId14"/>
    <p:sldId id="853" r:id="rId15"/>
    <p:sldId id="859" r:id="rId16"/>
    <p:sldId id="804" r:id="rId17"/>
    <p:sldId id="831" r:id="rId18"/>
    <p:sldId id="839" r:id="rId19"/>
    <p:sldId id="854" r:id="rId20"/>
    <p:sldId id="852" r:id="rId21"/>
    <p:sldId id="848" r:id="rId22"/>
    <p:sldId id="847" r:id="rId23"/>
    <p:sldId id="840" r:id="rId24"/>
    <p:sldId id="855" r:id="rId25"/>
    <p:sldId id="849" r:id="rId26"/>
    <p:sldId id="846" r:id="rId27"/>
    <p:sldId id="870" r:id="rId28"/>
    <p:sldId id="866" r:id="rId29"/>
    <p:sldId id="867" r:id="rId30"/>
    <p:sldId id="868" r:id="rId31"/>
    <p:sldId id="869" r:id="rId32"/>
    <p:sldId id="864" r:id="rId33"/>
    <p:sldId id="860" r:id="rId34"/>
    <p:sldId id="863" r:id="rId35"/>
    <p:sldId id="843" r:id="rId36"/>
    <p:sldId id="562" r:id="rId37"/>
    <p:sldId id="563" r:id="rId38"/>
    <p:sldId id="564" r:id="rId39"/>
    <p:sldId id="565" r:id="rId40"/>
    <p:sldId id="781" r:id="rId41"/>
    <p:sldId id="567" r:id="rId42"/>
    <p:sldId id="568" r:id="rId43"/>
    <p:sldId id="569" r:id="rId44"/>
    <p:sldId id="683" r:id="rId45"/>
    <p:sldId id="871" r:id="rId46"/>
    <p:sldId id="880" r:id="rId47"/>
    <p:sldId id="885" r:id="rId48"/>
    <p:sldId id="884" r:id="rId49"/>
    <p:sldId id="883" r:id="rId50"/>
    <p:sldId id="886" r:id="rId51"/>
    <p:sldId id="882" r:id="rId52"/>
    <p:sldId id="879" r:id="rId53"/>
    <p:sldId id="581" r:id="rId54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57"/>
    </p:embeddedFont>
    <p:embeddedFont>
      <p:font typeface="Arial Unicode MS" panose="020B0604020202020204" pitchFamily="34" charset="-122"/>
      <p:regular r:id="rId58"/>
    </p:embeddedFont>
    <p:embeddedFont>
      <p:font typeface="汉语拼音" panose="000B0604020202020204" pitchFamily="34" charset="0"/>
      <p:regular r:id="rId59"/>
    </p:embeddedFont>
    <p:embeddedFont>
      <p:font typeface="微软雅黑" panose="020B0503020204020204" pitchFamily="34" charset="-122"/>
      <p:regular r:id="rId60"/>
      <p:bold r:id="rId61"/>
    </p:embeddedFont>
    <p:embeddedFont>
      <p:font typeface="楷体" panose="02010609060101010101" pitchFamily="49" charset="-122"/>
      <p:regular r:id="rId62"/>
    </p:embeddedFont>
    <p:embeddedFont>
      <p:font typeface="黑体" panose="02010609060101010101" pitchFamily="49" charset="-122"/>
      <p:regular r:id="rId63"/>
    </p:embeddedFont>
    <p:embeddedFont>
      <p:font typeface="Calibri" panose="020F0502020204030204" pitchFamily="34" charset="0"/>
      <p:regular r:id="rId64"/>
      <p:bold r:id="rId65"/>
      <p:italic r:id="rId66"/>
      <p:boldItalic r:id="rId6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92">
          <p15:clr>
            <a:srgbClr val="A4A3A4"/>
          </p15:clr>
        </p15:guide>
        <p15:guide id="2" pos="28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1" autoAdjust="0"/>
    <p:restoredTop sz="95104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592"/>
        <p:guide pos="2891"/>
      </p:guideLst>
    </p:cSldViewPr>
  </p:slideViewPr>
  <p:outlineViewPr>
    <p:cViewPr>
      <p:scale>
        <a:sx n="33" d="100"/>
        <a:sy n="33" d="100"/>
      </p:scale>
      <p:origin x="0" y="48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font" Target="fonts/font7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61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7AEF6445-BC6A-4D2C-AFF9-C4B62F6EE447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3587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39B3C767-98E2-4434-AF63-B92E176D2C9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0084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583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fld id="{E7523B44-8CC5-427F-9869-E1A3B1F7DCC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6294440" y="38046"/>
            <a:ext cx="144655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14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背影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1027" name="Picture 7" descr="https://timgsa.baidu.com/timg?image&amp;quality=80&amp;size=b9999_10000&amp;sec=1555320935888&amp;di=76a8976f46359f980911538a506671f1&amp;imgtype=0&amp;src=http%3A%2F%2Fcdnimg103.lizhi.fm%2Faudio_cover%2F2018%2F06%2F16%2F2675519522688125447_320x320.jpg"/>
          <p:cNvPicPr>
            <a:picLocks noChangeAspect="1" noChangeArrowheads="1"/>
          </p:cNvPicPr>
          <p:nvPr userDrawn="1"/>
        </p:nvPicPr>
        <p:blipFill>
          <a:blip r:embed="rId50" cstate="print"/>
          <a:srcRect/>
          <a:stretch>
            <a:fillRect/>
          </a:stretch>
        </p:blipFill>
        <p:spPr bwMode="auto">
          <a:xfrm>
            <a:off x="7975600" y="3848100"/>
            <a:ext cx="12954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2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99"/>
          <p:cNvSpPr txBox="1">
            <a:spLocks noChangeArrowheads="1"/>
          </p:cNvSpPr>
          <p:nvPr/>
        </p:nvSpPr>
        <p:spPr bwMode="auto">
          <a:xfrm>
            <a:off x="547688" y="842963"/>
            <a:ext cx="8048625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亲情是一株古老的藤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承载着对岁月的眷恋和对往事的缠绵。遒劲的枝蔓里写满思念和感激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凝聚着过去和未来。岁月带不走爱的痕迹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只会将爱的烙印刻得更深。打开朱自清的散文《背影》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我们一起感受文中那普通又伟大的父子亲情吧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7"/>
          <p:cNvSpPr>
            <a:spLocks noChangeArrowheads="1"/>
          </p:cNvSpPr>
          <p:nvPr/>
        </p:nvSpPr>
        <p:spPr bwMode="auto">
          <a:xfrm>
            <a:off x="468313" y="823913"/>
            <a:ext cx="12604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476375" y="842963"/>
            <a:ext cx="6624638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把财物等典当、抵押出去。典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典当。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抵押。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矩形 19"/>
          <p:cNvSpPr>
            <a:spLocks noChangeArrowheads="1"/>
          </p:cNvSpPr>
          <p:nvPr/>
        </p:nvSpPr>
        <p:spPr bwMode="auto">
          <a:xfrm>
            <a:off x="468313" y="1885950"/>
            <a:ext cx="12604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赋闲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76375" y="1833563"/>
            <a:ext cx="748823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文中指失业在家。晋代潘岳辞官家居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作《闲居赋》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后称罢官闲居、失业无事为赋闲。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矩形 23"/>
          <p:cNvSpPr>
            <a:spLocks noChangeArrowheads="1"/>
          </p:cNvSpPr>
          <p:nvPr/>
        </p:nvSpPr>
        <p:spPr bwMode="auto">
          <a:xfrm>
            <a:off x="468313" y="2913063"/>
            <a:ext cx="12604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妥帖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476375" y="2932113"/>
            <a:ext cx="404336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妥当合适。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矩形 25"/>
          <p:cNvSpPr>
            <a:spLocks noChangeArrowheads="1"/>
          </p:cNvSpPr>
          <p:nvPr/>
        </p:nvSpPr>
        <p:spPr bwMode="auto">
          <a:xfrm>
            <a:off x="468313" y="3632200"/>
            <a:ext cx="12604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476375" y="3633788"/>
            <a:ext cx="32400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犹豫。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8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229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3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菱形 3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7"/>
          <p:cNvSpPr>
            <a:spLocks noChangeArrowheads="1"/>
          </p:cNvSpPr>
          <p:nvPr/>
        </p:nvSpPr>
        <p:spPr bwMode="auto">
          <a:xfrm>
            <a:off x="430213" y="915988"/>
            <a:ext cx="12620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蹒跚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403351" y="915988"/>
            <a:ext cx="712909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腿脚不灵便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走路缓慢、摇摆的样子。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19"/>
          <p:cNvSpPr>
            <a:spLocks noChangeArrowheads="1"/>
          </p:cNvSpPr>
          <p:nvPr/>
        </p:nvSpPr>
        <p:spPr bwMode="auto">
          <a:xfrm>
            <a:off x="430213" y="1638300"/>
            <a:ext cx="12620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颓唐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03350" y="1654175"/>
            <a:ext cx="72723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衰颓败落。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矩形 21"/>
          <p:cNvSpPr>
            <a:spLocks noChangeArrowheads="1"/>
          </p:cNvSpPr>
          <p:nvPr/>
        </p:nvSpPr>
        <p:spPr bwMode="auto">
          <a:xfrm>
            <a:off x="430213" y="2359025"/>
            <a:ext cx="12620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琐屑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403350" y="2392363"/>
            <a:ext cx="54721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细小而琐碎的事。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矩形 23"/>
          <p:cNvSpPr>
            <a:spLocks noChangeArrowheads="1"/>
          </p:cNvSpPr>
          <p:nvPr/>
        </p:nvSpPr>
        <p:spPr bwMode="auto">
          <a:xfrm>
            <a:off x="430213" y="3081338"/>
            <a:ext cx="12620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403350" y="3130550"/>
            <a:ext cx="40433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委婉语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指死亡。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2" name="矩形 23"/>
          <p:cNvSpPr>
            <a:spLocks noChangeArrowheads="1"/>
          </p:cNvSpPr>
          <p:nvPr/>
        </p:nvSpPr>
        <p:spPr bwMode="auto">
          <a:xfrm>
            <a:off x="430213" y="3803650"/>
            <a:ext cx="12620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惨淡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403350" y="3868738"/>
            <a:ext cx="62642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凄凉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萧条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不景气。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25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33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3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菱形 3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1"/>
          <p:cNvSpPr>
            <a:spLocks noChangeArrowheads="1"/>
          </p:cNvSpPr>
          <p:nvPr/>
        </p:nvSpPr>
        <p:spPr bwMode="auto">
          <a:xfrm>
            <a:off x="417513" y="846138"/>
            <a:ext cx="19796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祸不单行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8436" name="矩形 12"/>
          <p:cNvSpPr>
            <a:spLocks noChangeArrowheads="1"/>
          </p:cNvSpPr>
          <p:nvPr/>
        </p:nvSpPr>
        <p:spPr bwMode="auto">
          <a:xfrm>
            <a:off x="2176463" y="833438"/>
            <a:ext cx="37766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指不幸的事接连发生。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矩形 13"/>
          <p:cNvSpPr>
            <a:spLocks noChangeArrowheads="1"/>
          </p:cNvSpPr>
          <p:nvPr/>
        </p:nvSpPr>
        <p:spPr bwMode="auto">
          <a:xfrm>
            <a:off x="417513" y="2000250"/>
            <a:ext cx="19796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触目伤怀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8438" name="矩形 14"/>
          <p:cNvSpPr>
            <a:spLocks noChangeArrowheads="1"/>
          </p:cNvSpPr>
          <p:nvPr/>
        </p:nvSpPr>
        <p:spPr bwMode="auto">
          <a:xfrm>
            <a:off x="2176463" y="1924050"/>
            <a:ext cx="614045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看到眼前的景物而引起内心悲伤。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本文指看到家庭败落的情况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心里感到悲伤。怀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矩形 15"/>
          <p:cNvSpPr>
            <a:spLocks noChangeArrowheads="1"/>
          </p:cNvSpPr>
          <p:nvPr/>
        </p:nvSpPr>
        <p:spPr bwMode="auto">
          <a:xfrm>
            <a:off x="395288" y="3867150"/>
            <a:ext cx="19796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不能自已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8440" name="矩形 16"/>
          <p:cNvSpPr>
            <a:spLocks noChangeArrowheads="1"/>
          </p:cNvSpPr>
          <p:nvPr/>
        </p:nvSpPr>
        <p:spPr bwMode="auto">
          <a:xfrm>
            <a:off x="2176463" y="3857625"/>
            <a:ext cx="56356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自己控制不住自己的感情。已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停止。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这里是控制的意思。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4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434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/>
      <p:bldP spid="184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395288" y="484188"/>
            <a:ext cx="856932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600" b="1" dirty="0">
                <a:latin typeface="宋体" panose="02010600030101010101" pitchFamily="2" charset="-122"/>
                <a:sym typeface="+mn-ea"/>
              </a:rPr>
              <a:t>    读课文，找出课文中描写背影的句子，并说一说哪一处最令你感动。</a:t>
            </a:r>
            <a:endParaRPr lang="zh-CN" altLang="en-US" sz="2600" noProof="1">
              <a:latin typeface="宋体" panose="02010600030101010101" pitchFamily="2" charset="-122"/>
            </a:endParaRPr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395288" y="1347788"/>
            <a:ext cx="7058025" cy="35448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en-US" altLang="zh-CN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我与父亲不相见已二年余了，我最不能忘记的是他的</a:t>
            </a:r>
            <a:r>
              <a:rPr lang="zh-CN" altLang="en-US" sz="23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背影</a:t>
            </a:r>
            <a:r>
              <a:rPr lang="zh-CN" altLang="en-US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altLang="zh-CN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他用两手攀着上面，两脚再向上缩；他肥胖的身子向左微倾，显出努力的样子，这时我看见他的背影，我的泪很快地流下来了。</a:t>
            </a:r>
            <a:endParaRPr lang="en-US" altLang="zh-CN" sz="2300" b="1" kern="0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altLang="zh-CN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等他的</a:t>
            </a:r>
            <a:r>
              <a:rPr lang="zh-CN" altLang="en-US" sz="23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背影</a:t>
            </a:r>
            <a:r>
              <a:rPr lang="zh-CN" altLang="en-US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混入来来往往的人里，再找不着了，我便进来坐下，我的眼泪又来了。</a:t>
            </a:r>
            <a:endParaRPr lang="en-US" altLang="zh-CN" sz="2300" b="1" kern="0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altLang="zh-CN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lang="zh-CN" altLang="en-US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我读到此处，在晶莹的泪光中，又看见那肥胖的、青布棉袍黑布马褂的</a:t>
            </a:r>
            <a:r>
              <a:rPr lang="zh-CN" altLang="en-US" sz="23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背影</a:t>
            </a:r>
            <a:r>
              <a:rPr lang="zh-CN" altLang="en-US" sz="2300" b="1" kern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7500938" y="1492250"/>
            <a:ext cx="14636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</a:p>
        </p:txBody>
      </p:sp>
      <p:sp>
        <p:nvSpPr>
          <p:cNvPr id="15365" name="文本框 4"/>
          <p:cNvSpPr txBox="1">
            <a:spLocks noChangeArrowheads="1"/>
          </p:cNvSpPr>
          <p:nvPr/>
        </p:nvSpPr>
        <p:spPr bwMode="auto">
          <a:xfrm>
            <a:off x="7500938" y="2401888"/>
            <a:ext cx="14636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</a:p>
        </p:txBody>
      </p:sp>
      <p:sp>
        <p:nvSpPr>
          <p:cNvPr id="15366" name="文本框 5"/>
          <p:cNvSpPr txBox="1">
            <a:spLocks noChangeArrowheads="1"/>
          </p:cNvSpPr>
          <p:nvPr/>
        </p:nvSpPr>
        <p:spPr bwMode="auto">
          <a:xfrm>
            <a:off x="7500938" y="3273425"/>
            <a:ext cx="14636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</a:p>
        </p:txBody>
      </p:sp>
      <p:sp>
        <p:nvSpPr>
          <p:cNvPr id="15367" name="文本框 6"/>
          <p:cNvSpPr txBox="1">
            <a:spLocks noChangeArrowheads="1"/>
          </p:cNvSpPr>
          <p:nvPr/>
        </p:nvSpPr>
        <p:spPr bwMode="auto">
          <a:xfrm>
            <a:off x="7500938" y="4065588"/>
            <a:ext cx="14636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</a:p>
        </p:txBody>
      </p:sp>
      <p:grpSp>
        <p:nvGrpSpPr>
          <p:cNvPr id="15368" name="组合 8"/>
          <p:cNvGrpSpPr/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53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5364" grpId="0"/>
      <p:bldP spid="15365" grpId="0"/>
      <p:bldP spid="15366" grpId="0"/>
      <p:bldP spid="153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"/>
          <p:cNvSpPr txBox="1">
            <a:spLocks noChangeArrowheads="1"/>
          </p:cNvSpPr>
          <p:nvPr/>
        </p:nvSpPr>
        <p:spPr bwMode="auto">
          <a:xfrm>
            <a:off x="465138" y="484188"/>
            <a:ext cx="14636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思背影</a:t>
            </a:r>
          </a:p>
        </p:txBody>
      </p:sp>
      <p:sp>
        <p:nvSpPr>
          <p:cNvPr id="16387" name="文本框 99"/>
          <p:cNvSpPr txBox="1">
            <a:spLocks noChangeArrowheads="1"/>
          </p:cNvSpPr>
          <p:nvPr/>
        </p:nvSpPr>
        <p:spPr bwMode="auto">
          <a:xfrm>
            <a:off x="539750" y="2255838"/>
            <a:ext cx="8208963" cy="2246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开篇点题。思念父亲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“我”最不能忘记的是他的“背影”。</a:t>
            </a:r>
          </a:p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这句话表达了对父亲的思念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为全文定下感情基调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又提示全文的内容核心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突出背影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引起悬念。</a:t>
            </a:r>
          </a:p>
        </p:txBody>
      </p:sp>
      <p:sp>
        <p:nvSpPr>
          <p:cNvPr id="16388" name="文本框 100"/>
          <p:cNvSpPr txBox="1">
            <a:spLocks noChangeArrowheads="1"/>
          </p:cNvSpPr>
          <p:nvPr/>
        </p:nvSpPr>
        <p:spPr bwMode="auto">
          <a:xfrm>
            <a:off x="539750" y="1041400"/>
            <a:ext cx="82089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我与父亲不相见已二年余了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我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最不能忘记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的是他的背影。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16389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639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465138" y="681038"/>
            <a:ext cx="8383587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 我与父亲最后一次相见在什么时候？什么地点？当时见面的情景如何？</a:t>
            </a:r>
          </a:p>
        </p:txBody>
      </p:sp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611188" y="2052638"/>
            <a:ext cx="5113337" cy="1814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两年前的冬天</a:t>
            </a:r>
          </a:p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徐州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背景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祖母死了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</a:p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2.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父亲的差使也交卸了。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矩形 1"/>
          <p:cNvSpPr>
            <a:spLocks noChangeArrowheads="1"/>
          </p:cNvSpPr>
          <p:nvPr/>
        </p:nvSpPr>
        <p:spPr bwMode="auto">
          <a:xfrm>
            <a:off x="6329363" y="2932113"/>
            <a:ext cx="1627187" cy="954087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祸不单行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家境惨淡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3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74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标注 8"/>
          <p:cNvSpPr/>
          <p:nvPr/>
        </p:nvSpPr>
        <p:spPr>
          <a:xfrm>
            <a:off x="1690688" y="842963"/>
            <a:ext cx="7129462" cy="720725"/>
          </a:xfrm>
          <a:prstGeom prst="wedgeRoundRectCallout">
            <a:avLst>
              <a:gd name="adj1" fmla="val 30333"/>
              <a:gd name="adj2" fmla="val 42543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从父亲的穿戴，可以看出父亲因为祖母的去世和差事的丢失而心情忧郁。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539750" y="3724275"/>
            <a:ext cx="7404100" cy="792163"/>
          </a:xfrm>
          <a:prstGeom prst="wedgeRoundRectCallout">
            <a:avLst>
              <a:gd name="adj1" fmla="val 17504"/>
              <a:gd name="adj2" fmla="val -47684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通过对父亲买橘子的一系列的动作描写，写出父亲动作不便，渗透着满满的父爱和作者深深的感动。</a:t>
            </a:r>
          </a:p>
        </p:txBody>
      </p:sp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547688" y="1635125"/>
            <a:ext cx="827246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我看见他戴着</a:t>
            </a:r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黑布小帽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，穿着</a:t>
            </a:r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黑布大马褂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深青布棉袍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蹒跚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地走到铁道边，慢慢</a:t>
            </a:r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身下去，尚不大难。可是他穿过铁道，要爬上那边月台，就不容易了。他用两手</a:t>
            </a:r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着上面，两脚再向上</a:t>
            </a:r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；他肥胖的身子向左</a:t>
            </a:r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微倾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，显出努力的样子，这时我看见他的背影，我的泪很快地流下来了。</a:t>
            </a:r>
          </a:p>
        </p:txBody>
      </p:sp>
      <p:sp>
        <p:nvSpPr>
          <p:cNvPr id="18437" name="文本框 4"/>
          <p:cNvSpPr txBox="1">
            <a:spLocks noChangeArrowheads="1"/>
          </p:cNvSpPr>
          <p:nvPr/>
        </p:nvSpPr>
        <p:spPr bwMode="auto">
          <a:xfrm>
            <a:off x="428625" y="484188"/>
            <a:ext cx="14636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望背影</a:t>
            </a:r>
          </a:p>
        </p:txBody>
      </p:sp>
      <p:grpSp>
        <p:nvGrpSpPr>
          <p:cNvPr id="18438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843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977900" y="608013"/>
            <a:ext cx="6316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latin typeface="宋体" panose="02010600030101010101" pitchFamily="2" charset="-122"/>
              </a:rPr>
              <a:t>这一部分的背影为什么写得这样详细？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36613" y="1295400"/>
            <a:ext cx="7934325" cy="3322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父亲买橘子爬月台的背影，作者的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印象最深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着力描写背影，可以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强烈地表现父爱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，给人最深刻的印象。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背影引人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想象正面形象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，无尽的想象更能引起感情的激荡。</a:t>
            </a:r>
          </a:p>
        </p:txBody>
      </p:sp>
      <p:grpSp>
        <p:nvGrpSpPr>
          <p:cNvPr id="19460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946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文本框 2"/>
          <p:cNvSpPr txBox="1">
            <a:spLocks noChangeArrowheads="1"/>
          </p:cNvSpPr>
          <p:nvPr/>
        </p:nvSpPr>
        <p:spPr bwMode="auto">
          <a:xfrm>
            <a:off x="684213" y="1989138"/>
            <a:ext cx="77962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等他的背影</a:t>
            </a:r>
            <a:r>
              <a:rPr lang="zh-CN" altLang="en-US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混入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来来往往的人里，再找不着了，我便进来坐下，我的眼泪又来了。</a:t>
            </a:r>
          </a:p>
        </p:txBody>
      </p:sp>
      <p:sp>
        <p:nvSpPr>
          <p:cNvPr id="20483" name="文本框 3"/>
          <p:cNvSpPr txBox="1">
            <a:spLocks noChangeArrowheads="1"/>
          </p:cNvSpPr>
          <p:nvPr/>
        </p:nvSpPr>
        <p:spPr bwMode="auto">
          <a:xfrm>
            <a:off x="468313" y="484188"/>
            <a:ext cx="14636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别背影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1187450" y="1212850"/>
            <a:ext cx="7129463" cy="576263"/>
          </a:xfrm>
          <a:prstGeom prst="wedgeRoundRectCallout">
            <a:avLst>
              <a:gd name="adj1" fmla="val -14558"/>
              <a:gd name="adj2" fmla="val 111269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“混入”一词非常准确，因为车站来来往往的人很多。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912813" y="3517900"/>
            <a:ext cx="7404100" cy="792163"/>
          </a:xfrm>
          <a:prstGeom prst="wedgeRoundRectCallout">
            <a:avLst>
              <a:gd name="adj1" fmla="val 18533"/>
              <a:gd name="adj2" fmla="val -47675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望着父亲的背影远去，离别的伤感涌上心头，字里行间流露出惜别之情。</a:t>
            </a:r>
          </a:p>
        </p:txBody>
      </p:sp>
      <p:grpSp>
        <p:nvGrpSpPr>
          <p:cNvPr id="20486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048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465138" y="484188"/>
            <a:ext cx="14636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念背影</a:t>
            </a:r>
          </a:p>
        </p:txBody>
      </p:sp>
      <p:sp>
        <p:nvSpPr>
          <p:cNvPr id="21507" name="文本框 100"/>
          <p:cNvSpPr txBox="1">
            <a:spLocks noChangeArrowheads="1"/>
          </p:cNvSpPr>
          <p:nvPr/>
        </p:nvSpPr>
        <p:spPr bwMode="auto">
          <a:xfrm>
            <a:off x="539750" y="1058863"/>
            <a:ext cx="82804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我读到此处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在晶莹的泪光中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又看见那肥胖的、青布棉袍黑布马褂的背影。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39750" y="2284413"/>
            <a:ext cx="8280400" cy="2246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结尾与开头相照应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反映出父亲生活的艰辛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透露出当时社会的阴冷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同时加深“背影”的形象。儿子在泪光中又看到了父亲的背影。这个背影寄托了儿子对父亲深深的思念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加深了读者对全文的印象。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9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15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" descr="https://timgsa.baidu.com/timg?image&amp;quality=80&amp;size=b9999_10000&amp;sec=1555321370544&amp;di=867ededbed674d0cd732d8b62742c4aa&amp;imgtype=0&amp;src=http%3A%2F%2Fwx1.sinaimg.cn%2Flarge%2Fa716fd45ly1fu7arsypulj20dm07nn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3" y="4763"/>
            <a:ext cx="9132887" cy="513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01" name="矩形 7"/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02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103" name="组合 1"/>
          <p:cNvGrpSpPr/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14" name="圆角矩形 13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09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16" name="TextBox 48"/>
          <p:cNvSpPr txBox="1"/>
          <p:nvPr/>
        </p:nvSpPr>
        <p:spPr>
          <a:xfrm>
            <a:off x="2663788" y="1563638"/>
            <a:ext cx="3816424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Tx/>
              <a:buNone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14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背  影</a:t>
            </a: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663575" y="808038"/>
            <a:ext cx="7818438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        通过刻画四个背影，作者为我们展示了一个怎样的父亲形象？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785813" y="2193925"/>
            <a:ext cx="7818437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一个细心体贴、疼爱孩子、关心孩子、仁慈伟大的父亲形象。</a:t>
            </a:r>
          </a:p>
        </p:txBody>
      </p:sp>
      <p:grpSp>
        <p:nvGrpSpPr>
          <p:cNvPr id="22532" name="组合 15"/>
          <p:cNvGrpSpPr/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25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558800" y="974725"/>
            <a:ext cx="802640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上节课我们梳理了文章的思路，明确了文章以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为线索。作者四次描绘父亲的背影，使读者深深体会到了浓浓的父子深情，认识了这位慈爱且伟大的父亲。这节课我们继续学习课文。</a:t>
            </a:r>
          </a:p>
        </p:txBody>
      </p:sp>
      <p:grpSp>
        <p:nvGrpSpPr>
          <p:cNvPr id="23555" name="组合 5"/>
          <p:cNvGrpSpPr/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23556" name="图片 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7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493713" y="538163"/>
            <a:ext cx="81565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  文章中，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对父亲情感态度有怎样的变化？这种变化的原因是什么？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414655" y="1458487"/>
            <a:ext cx="8534400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我对父亲的感情一直是深厚的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只是有时略有些不耐烦。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①看到父亲送站时向脚夫讲价钱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觉得“他说话不大漂亮”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②看到父亲嘱托茶房“好好照应我”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觉得他“迂”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③父亲爬上爬下车站月台时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“我”的内心被强烈震撼了。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一是父亲对“我”很好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让“我”感动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二是“我”本来就对父亲怀有深情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内心的强烈震撼是很容易发生的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所需的只是“背影”这样的契机。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0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458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99"/>
          <p:cNvSpPr txBox="1">
            <a:spLocks noChangeArrowheads="1"/>
          </p:cNvSpPr>
          <p:nvPr/>
        </p:nvSpPr>
        <p:spPr bwMode="auto">
          <a:xfrm>
            <a:off x="342900" y="568325"/>
            <a:ext cx="84582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找出文章中作者的几次流泪</a:t>
            </a:r>
            <a:r>
              <a:rPr lang="zh-CN" altLang="en-US" sz="2800" b="1">
                <a:latin typeface="宋体" panose="02010600030101010101" pitchFamily="2" charset="-122"/>
              </a:rPr>
              <a:t>，说说他</a:t>
            </a:r>
            <a:r>
              <a:rPr lang="zh-CN" altLang="zh-CN" sz="2800" b="1">
                <a:latin typeface="宋体" panose="02010600030101010101" pitchFamily="2" charset="-122"/>
              </a:rPr>
              <a:t>分别是在什么情况下流的泪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395288" y="1784350"/>
            <a:ext cx="3529012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不禁簌簌地流下眼泪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文本框 2"/>
          <p:cNvSpPr txBox="1">
            <a:spLocks noChangeArrowheads="1"/>
          </p:cNvSpPr>
          <p:nvPr/>
        </p:nvSpPr>
        <p:spPr bwMode="auto">
          <a:xfrm>
            <a:off x="395288" y="2492375"/>
            <a:ext cx="38893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我的泪很快地流下来了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文本框 3"/>
          <p:cNvSpPr txBox="1">
            <a:spLocks noChangeArrowheads="1"/>
          </p:cNvSpPr>
          <p:nvPr/>
        </p:nvSpPr>
        <p:spPr bwMode="auto">
          <a:xfrm>
            <a:off x="395288" y="3201988"/>
            <a:ext cx="29146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我的眼泪又来了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6" name="文本框 4"/>
          <p:cNvSpPr txBox="1">
            <a:spLocks noChangeArrowheads="1"/>
          </p:cNvSpPr>
          <p:nvPr/>
        </p:nvSpPr>
        <p:spPr bwMode="auto">
          <a:xfrm>
            <a:off x="395288" y="3876675"/>
            <a:ext cx="273685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在晶莹的泪光中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814888" y="1770063"/>
            <a:ext cx="34004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家境惨淡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悲哀的泪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814888" y="2471738"/>
            <a:ext cx="34004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望父买橘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感动的泪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098925" y="3173413"/>
            <a:ext cx="41163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“背影”消逝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惜别的泪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814888" y="3875088"/>
            <a:ext cx="34004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思念父亲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伤心的泪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11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56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8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右箭头 1"/>
          <p:cNvSpPr/>
          <p:nvPr/>
        </p:nvSpPr>
        <p:spPr>
          <a:xfrm>
            <a:off x="4067944" y="1923678"/>
            <a:ext cx="720080" cy="216024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4067944" y="2674082"/>
            <a:ext cx="720080" cy="216024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3309764" y="3355119"/>
            <a:ext cx="720080" cy="216024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3309764" y="4047269"/>
            <a:ext cx="720080" cy="216024"/>
          </a:xfrm>
          <a:prstGeom prst="rightArrow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"/>
          <p:cNvSpPr txBox="1">
            <a:spLocks noChangeArrowheads="1"/>
          </p:cNvSpPr>
          <p:nvPr/>
        </p:nvSpPr>
        <p:spPr bwMode="auto">
          <a:xfrm>
            <a:off x="722313" y="1539875"/>
            <a:ext cx="4186237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我那时真是聪明过分。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文本框 3"/>
          <p:cNvSpPr txBox="1">
            <a:spLocks noChangeArrowheads="1"/>
          </p:cNvSpPr>
          <p:nvPr/>
        </p:nvSpPr>
        <p:spPr bwMode="auto">
          <a:xfrm>
            <a:off x="4922838" y="1539875"/>
            <a:ext cx="3752850" cy="493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那时真是太聪明了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文本框 5"/>
          <p:cNvSpPr txBox="1">
            <a:spLocks noChangeArrowheads="1"/>
          </p:cNvSpPr>
          <p:nvPr/>
        </p:nvSpPr>
        <p:spPr bwMode="auto">
          <a:xfrm>
            <a:off x="614363" y="527050"/>
            <a:ext cx="791527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600" b="1">
                <a:latin typeface="宋体" panose="02010600030101010101" pitchFamily="2" charset="-122"/>
                <a:sym typeface="+mn-ea"/>
              </a:rPr>
              <a:t>    作者一再说自己“聪明过分”“太聪明”，他为什么这样说？</a:t>
            </a:r>
          </a:p>
        </p:txBody>
      </p:sp>
      <p:sp>
        <p:nvSpPr>
          <p:cNvPr id="26629" name="矩形 1"/>
          <p:cNvSpPr>
            <a:spLocks noChangeArrowheads="1"/>
          </p:cNvSpPr>
          <p:nvPr/>
        </p:nvSpPr>
        <p:spPr bwMode="auto">
          <a:xfrm>
            <a:off x="722313" y="2268538"/>
            <a:ext cx="7915275" cy="2247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“太聪明”在这里用的是反语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实际指“一点儿也不聪明”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因为“我”当时只知道批评父亲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却不能体谅父亲爱子的心情。这样写表现了自己对那时未能体会、理解父亲的深爱而悔恨、自责的心情。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30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66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468313" y="627063"/>
            <a:ext cx="8351837" cy="862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500" b="1"/>
              <a:t>        父亲“本已说定不送我”，却“终于决定还是自己送我去”。你如何理解？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750" y="1563688"/>
            <a:ext cx="7848600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父亲先嘱咐茶房“陪我同去”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可又“终于不放心”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还是“自己送我去”。父亲犹豫拖沓的原因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其一是父亲对儿子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深厚的感情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其二是父亲爱子之情的表露方式是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间接的、含蓄的、滞涩的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父亲既不放心儿子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想与儿子多待一会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又放不下“言出如山”的父亲的架子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丢不开父子之间的隔膜与龃龉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所以从“说定不去”到“决定自去”的转变才那样充满踌躇与犹豫。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2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765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468313" y="555625"/>
            <a:ext cx="82073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        文章以“背影”为题，“背影”在文中起了什么作用？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60400" y="1651000"/>
            <a:ext cx="8064500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从内容看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作者以“背影”为父爱的象征点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父子之情的交汇点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父子关系改善的触发点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从结构看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“背影”是文章中我的情感变化的转折点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也是文章的线索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76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86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2970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29699" name="组合 7"/>
          <p:cNvGrpSpPr/>
          <p:nvPr/>
        </p:nvGrpSpPr>
        <p:grpSpPr bwMode="auto">
          <a:xfrm>
            <a:off x="755650" y="1117600"/>
            <a:ext cx="7986713" cy="2462213"/>
            <a:chOff x="827088" y="685800"/>
            <a:chExt cx="7986712" cy="2462213"/>
          </a:xfrm>
        </p:grpSpPr>
        <p:pic>
          <p:nvPicPr>
            <p:cNvPr id="29700" name="图片 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1" name="圆角矩形 1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35100" y="685800"/>
              <a:ext cx="7378700" cy="1526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2" name="矩形 14"/>
            <p:cNvSpPr>
              <a:spLocks noChangeArrowheads="1"/>
            </p:cNvSpPr>
            <p:nvPr/>
          </p:nvSpPr>
          <p:spPr bwMode="auto">
            <a:xfrm>
              <a:off x="2324894" y="843558"/>
              <a:ext cx="6120680" cy="11264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本文语言朴素而又典雅，简洁而又细致，试着找几处赏析。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3"/>
          <p:cNvSpPr>
            <a:spLocks noChangeArrowheads="1"/>
          </p:cNvSpPr>
          <p:nvPr/>
        </p:nvSpPr>
        <p:spPr bwMode="auto">
          <a:xfrm>
            <a:off x="515938" y="963613"/>
            <a:ext cx="804545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回家变卖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典质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父亲还了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亏空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又借钱办了丧事。这些日子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家中光景很是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惨淡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一半为了丧事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一半为了父亲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赋闲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23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07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4" name="圆角矩形标注 13"/>
          <p:cNvSpPr/>
          <p:nvPr/>
        </p:nvSpPr>
        <p:spPr>
          <a:xfrm>
            <a:off x="684213" y="2716213"/>
            <a:ext cx="7848600" cy="1223962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“典质”“亏空”“惨淡”“赋闲”等词很文雅，但浅显易懂。短促的语句，将事件、气氛、原因概述得清清楚楚，带给读者一种忙碌、沉重的感受，为下文描写“背影”渲染气氛。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539750" y="771525"/>
            <a:ext cx="806450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他给我拣定了靠车门的一张椅子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我将他给我做的紫毛大衣铺好座位。他嘱我路上小心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夜里要警醒些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不要受凉。又嘱托茶房好好照应我。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47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174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684213" y="2571750"/>
            <a:ext cx="7559675" cy="1944688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采用细节描写，将父亲操劳忙碌、对儿子关怀备至的形象展现在读者面前，表现父亲对“我”无微不至的关爱。父亲“拣定座椅”，反复叮嘱，都是极琐细的事，作者却不厌其烦地一一写来，看似细碎，却并不让人觉得繁冗，因为其点点滴滴都是父爱的真实流露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95288" y="1263650"/>
            <a:ext cx="8569325" cy="310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能有感情地朗读课文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理解关键词语在表达感情方面所起的作用。找准线索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理清脉络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体味作者表达的思想感情。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学习本文抓住人物形象的一个特征——“背影”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在特定的环境下进行细致描写的方法。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体会父爱的深沉与伟大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珍爱亲情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增进与父母的沟通与交流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学会关爱他人。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（素养）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23" name="组合 5"/>
          <p:cNvGrpSpPr/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5128" name="图片 9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9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grpSp>
        <p:nvGrpSpPr>
          <p:cNvPr id="5124" name="组合 11"/>
          <p:cNvGrpSpPr/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51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1"/>
          <p:cNvSpPr>
            <a:spLocks noChangeArrowheads="1"/>
          </p:cNvSpPr>
          <p:nvPr/>
        </p:nvSpPr>
        <p:spPr bwMode="auto">
          <a:xfrm>
            <a:off x="395288" y="611188"/>
            <a:ext cx="820896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本来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要去的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他不肯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只好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让他去。我看见他戴着黑布小帽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穿着黑布大马褂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深青布棉袍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蹒跚地走到铁道边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慢慢探身下去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尚不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大难。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可是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他穿过铁道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要爬上那边月台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不容易了。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71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27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684213" y="2571750"/>
            <a:ext cx="7559675" cy="1944688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者使用白描手法，笔法简净，却细致而传神地描画出父亲的形象。让一个朴实、平易、慈爱的父亲形象鲜活地呈现在读者面前。这三个句子看似平淡，其实内有起伏，“本来”“只好”“尚不”“可是”“就”等词语，看似寻常，却表现出“我”心中不平静的感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"/>
          <p:cNvSpPr>
            <a:spLocks noChangeArrowheads="1"/>
          </p:cNvSpPr>
          <p:nvPr/>
        </p:nvSpPr>
        <p:spPr bwMode="auto">
          <a:xfrm>
            <a:off x="503238" y="611188"/>
            <a:ext cx="81375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他少年出外谋生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独立支持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做了许多大事。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哪知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老境却如此颓唐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触目伤怀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自然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情不能自已。情郁于中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自然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要发之于外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家庭琐屑便往往触他之怒。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795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37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684213" y="2571750"/>
            <a:ext cx="7559675" cy="1944688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几句话既用文雅的四字词语，还用接近文言文的句式，强化了句子的概括能力，短短几句话，概括了父亲的人生历程。“哪知”“触目伤怀”等词语写出父亲的心境。连用两个“自然”，为父亲辩护，表现了“我”对父亲的理解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482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4819" name="组合 7"/>
          <p:cNvGrpSpPr/>
          <p:nvPr/>
        </p:nvGrpSpPr>
        <p:grpSpPr bwMode="auto">
          <a:xfrm>
            <a:off x="755650" y="1117600"/>
            <a:ext cx="7986713" cy="2462213"/>
            <a:chOff x="827088" y="685800"/>
            <a:chExt cx="7986712" cy="2462213"/>
          </a:xfrm>
        </p:grpSpPr>
        <p:pic>
          <p:nvPicPr>
            <p:cNvPr id="34820" name="图片 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1" name="圆角矩形 1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35100" y="685800"/>
              <a:ext cx="7378700" cy="1526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2" name="矩形 14"/>
            <p:cNvSpPr>
              <a:spLocks noChangeArrowheads="1"/>
            </p:cNvSpPr>
            <p:nvPr/>
          </p:nvSpPr>
          <p:spPr bwMode="auto">
            <a:xfrm>
              <a:off x="2324894" y="843558"/>
              <a:ext cx="6120680" cy="11264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文中父亲的话语不多，请找出最让你动情的父亲的话语，谈谈体会。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1069975" y="681038"/>
            <a:ext cx="70040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事已如此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不必难过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好在天无绝人之路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grpSp>
        <p:nvGrpSpPr>
          <p:cNvPr id="35843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584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647700" y="1419225"/>
            <a:ext cx="7848600" cy="936625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父亲也很难过，却要劝慰“我”，表现了对“我”的关爱和体贴。父亲平淡朴实的语言体现了深深的父爱。</a:t>
            </a:r>
          </a:p>
        </p:txBody>
      </p:sp>
      <p:sp>
        <p:nvSpPr>
          <p:cNvPr id="35845" name="文本框 2"/>
          <p:cNvSpPr txBox="1">
            <a:spLocks noChangeArrowheads="1"/>
          </p:cNvSpPr>
          <p:nvPr/>
        </p:nvSpPr>
        <p:spPr bwMode="auto">
          <a:xfrm>
            <a:off x="1069975" y="2430463"/>
            <a:ext cx="700405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我买几个橘子去。你就在此地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不要走动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684213" y="3219450"/>
            <a:ext cx="7559675" cy="1655763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父亲已经把儿子送上车，并关照得无微不至，儿子也劝父亲可以走了，父亲却觉得没有尽够心意，看见月台旁在卖橘子，便要去给儿子买，想让儿子旅途中吃，父亲对儿子的照顾可谓无微不至。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"/>
          <p:cNvSpPr txBox="1">
            <a:spLocks noChangeArrowheads="1"/>
          </p:cNvSpPr>
          <p:nvPr/>
        </p:nvSpPr>
        <p:spPr bwMode="auto">
          <a:xfrm>
            <a:off x="2679700" y="606425"/>
            <a:ext cx="362108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我走了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到那边来信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sp>
        <p:nvSpPr>
          <p:cNvPr id="36867" name="文本框 5"/>
          <p:cNvSpPr txBox="1">
            <a:spLocks noChangeArrowheads="1"/>
          </p:cNvSpPr>
          <p:nvPr/>
        </p:nvSpPr>
        <p:spPr bwMode="auto">
          <a:xfrm>
            <a:off x="2860675" y="2581275"/>
            <a:ext cx="325913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进去吧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里面没人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grpSp>
        <p:nvGrpSpPr>
          <p:cNvPr id="36868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687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7" name="圆角矩形标注 16"/>
          <p:cNvSpPr/>
          <p:nvPr/>
        </p:nvSpPr>
        <p:spPr>
          <a:xfrm>
            <a:off x="647700" y="1419225"/>
            <a:ext cx="7848600" cy="936625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父亲惦念儿子路途的平安，惦记着儿子，体现了父亲对“我”的依依不舍之情。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684213" y="3508375"/>
            <a:ext cx="7848600" cy="647700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他又想到儿子所带的行李，叫儿子进去，什么都为儿子着想。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7"/>
          <p:cNvGrpSpPr/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789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7891" name="组合 7"/>
          <p:cNvGrpSpPr/>
          <p:nvPr/>
        </p:nvGrpSpPr>
        <p:grpSpPr bwMode="auto">
          <a:xfrm>
            <a:off x="755650" y="1046163"/>
            <a:ext cx="7910513" cy="3325812"/>
            <a:chOff x="827088" y="613792"/>
            <a:chExt cx="7910512" cy="3326358"/>
          </a:xfrm>
        </p:grpSpPr>
        <p:pic>
          <p:nvPicPr>
            <p:cNvPr id="37892" name="图片 1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3" name="圆角矩形 1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8900" y="613792"/>
              <a:ext cx="7378700" cy="3326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4" name="矩形 14"/>
            <p:cNvSpPr>
              <a:spLocks noChangeArrowheads="1"/>
            </p:cNvSpPr>
            <p:nvPr/>
          </p:nvSpPr>
          <p:spPr bwMode="auto">
            <a:xfrm>
              <a:off x="2324894" y="843558"/>
              <a:ext cx="6120680" cy="26780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有人说，本文失之伤感。“一个</a:t>
              </a:r>
              <a:r>
                <a:rPr lang="en-US" altLang="zh-CN" sz="280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</a:t>
              </a:r>
              <a:r>
                <a:rPr lang="zh-CN" altLang="en-US" sz="280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岁的大男孩是不是还要父亲这么照顾，而面临离别，是不是会这么容易流泪，我很怀疑。”你的看法呢？与身边的同学讨论一下。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5"/>
          <p:cNvSpPr txBox="1">
            <a:spLocks noChangeArrowheads="1"/>
          </p:cNvSpPr>
          <p:nvPr/>
        </p:nvSpPr>
        <p:spPr bwMode="auto">
          <a:xfrm>
            <a:off x="360363" y="1347788"/>
            <a:ext cx="8423275" cy="203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本文描述了在家庭遭遇变故的情况下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父亲送别远行的儿子的经过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透过朴素真切的语言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表现了父亲的一片爱子之心和儿子对父亲的思念之情。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5" name="组合 1"/>
          <p:cNvGrpSpPr/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892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概括主题</a:t>
              </a:r>
            </a:p>
          </p:txBody>
        </p:sp>
      </p:grpSp>
      <p:grpSp>
        <p:nvGrpSpPr>
          <p:cNvPr id="38916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89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2"/>
          <p:cNvGrpSpPr/>
          <p:nvPr/>
        </p:nvGrpSpPr>
        <p:grpSpPr bwMode="auto">
          <a:xfrm>
            <a:off x="3700463" y="598488"/>
            <a:ext cx="1743075" cy="644525"/>
            <a:chOff x="3333750" y="598488"/>
            <a:chExt cx="1743075" cy="643766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825"/>
              <a:ext cx="442913" cy="41860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167"/>
              <a:ext cx="442912" cy="420192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167"/>
              <a:ext cx="441325" cy="4201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095"/>
              <a:ext cx="441325" cy="4201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994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学后感悟</a:t>
              </a:r>
            </a:p>
          </p:txBody>
        </p:sp>
      </p:grpSp>
      <p:grpSp>
        <p:nvGrpSpPr>
          <p:cNvPr id="39939" name="组合 13"/>
          <p:cNvGrpSpPr/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3994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9940" name="矩形 1"/>
          <p:cNvSpPr>
            <a:spLocks noChangeArrowheads="1"/>
          </p:cNvSpPr>
          <p:nvPr/>
        </p:nvSpPr>
        <p:spPr bwMode="auto">
          <a:xfrm>
            <a:off x="539750" y="1279525"/>
            <a:ext cx="8064500" cy="3538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平凡的生活并不平庸，因为它蕴含着人世间最美的情感。生活中的细节让我们领悟亲情，享受亲情，感激亲情。吃饭时，父母总是把我最爱吃的菜夹到我碗里；每次去上学时，父母都要认真地叮嘱我注意安全；生病时，父母关切的眼神总在身边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这举手投足间是满满的爱。愿我们都有一双慧眼，看到生活中点滴的爱，并把这细微之处放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大，引领自己的人生。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323850" y="1131888"/>
            <a:ext cx="8424863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本文作者以新颖独特的视角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截取人物状态中最鲜明、最动人的瞬间——背影来构建文章。“背影”是课文的闪光点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也是聚光点。父亲的慈爱和执着、艰难和努力、困顿和挣扎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都聚集在这一点上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父子之间深深的爱也倾注在这一点上。从这个角度描写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不仅可以看到父亲“形”的特点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还可以洞察到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“神”的特征。作者集中笔墨描绘背影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别开生面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新颖独特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留给读者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广阔的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2"/>
          <p:cNvSpPr>
            <a:spLocks noChangeArrowheads="1"/>
          </p:cNvSpPr>
          <p:nvPr/>
        </p:nvSpPr>
        <p:spPr bwMode="auto">
          <a:xfrm>
            <a:off x="449263" y="555625"/>
            <a:ext cx="74787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❶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构思精巧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抓住人物形象的特征组织材料。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0964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096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2"/>
          <p:cNvSpPr>
            <a:spLocks noChangeArrowheads="1"/>
          </p:cNvSpPr>
          <p:nvPr/>
        </p:nvSpPr>
        <p:spPr bwMode="auto">
          <a:xfrm>
            <a:off x="439738" y="660400"/>
            <a:ext cx="72628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❷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细节描写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感人至深。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360363" y="1419225"/>
            <a:ext cx="8423275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503555" eaLnBrk="0" hangingPunct="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作者描写的精彩瞬间拨弄着每一位读者的心弦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尤其是描写父亲买橘子时的几个动词“探、穿、爬、攀、缩、倾”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细致传神地把当时的情景生动地再现了出来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读来如身临其境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让我们深切地体会到了一个慈爱的父亲对儿子的关怀与体贴。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988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198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ChangeArrowheads="1"/>
          </p:cNvSpPr>
          <p:nvPr/>
        </p:nvSpPr>
        <p:spPr bwMode="auto">
          <a:xfrm>
            <a:off x="611188" y="1519238"/>
            <a:ext cx="5616575" cy="2247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朱自清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1898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1948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散文家、诗人、学者。原名自华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字佩弦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江苏扬州人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原籍浙江绍兴。代表作有《雪朝》《踪迹》《背影》《诗言志辨》等。</a:t>
            </a:r>
          </a:p>
        </p:txBody>
      </p:sp>
      <p:grpSp>
        <p:nvGrpSpPr>
          <p:cNvPr id="6147" name="组合 8"/>
          <p:cNvGrpSpPr/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615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6148" name="组合 1"/>
          <p:cNvGrpSpPr/>
          <p:nvPr/>
        </p:nvGrpSpPr>
        <p:grpSpPr bwMode="auto">
          <a:xfrm>
            <a:off x="3708400" y="420688"/>
            <a:ext cx="1743075" cy="566737"/>
            <a:chOff x="3406775" y="598488"/>
            <a:chExt cx="1743075" cy="566737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6154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作者简介</a:t>
              </a:r>
            </a:p>
          </p:txBody>
        </p:sp>
      </p:grpSp>
      <p:pic>
        <p:nvPicPr>
          <p:cNvPr id="6149" name="p121-1.jpg" descr="id:2147505329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1422400"/>
            <a:ext cx="1944687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06550" y="2016125"/>
            <a:ext cx="577850" cy="954088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</a:t>
            </a:r>
            <a:endParaRPr lang="en-US" altLang="zh-CN" sz="28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2212975" y="1131888"/>
            <a:ext cx="390525" cy="2844800"/>
          </a:xfrm>
          <a:prstGeom prst="leftBrace">
            <a:avLst>
              <a:gd name="adj1" fmla="val 63467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3012" name="文本框 3"/>
          <p:cNvSpPr txBox="1">
            <a:spLocks noChangeArrowheads="1"/>
          </p:cNvSpPr>
          <p:nvPr/>
        </p:nvSpPr>
        <p:spPr bwMode="auto">
          <a:xfrm>
            <a:off x="3025775" y="987425"/>
            <a:ext cx="14636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思背影</a:t>
            </a:r>
          </a:p>
        </p:txBody>
      </p:sp>
      <p:sp>
        <p:nvSpPr>
          <p:cNvPr id="43013" name="文本框 4"/>
          <p:cNvSpPr txBox="1">
            <a:spLocks noChangeArrowheads="1"/>
          </p:cNvSpPr>
          <p:nvPr/>
        </p:nvSpPr>
        <p:spPr bwMode="auto">
          <a:xfrm>
            <a:off x="3025775" y="1865313"/>
            <a:ext cx="14636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望背影</a:t>
            </a:r>
          </a:p>
        </p:txBody>
      </p:sp>
      <p:sp>
        <p:nvSpPr>
          <p:cNvPr id="43014" name="文本框 5"/>
          <p:cNvSpPr txBox="1">
            <a:spLocks noChangeArrowheads="1"/>
          </p:cNvSpPr>
          <p:nvPr/>
        </p:nvSpPr>
        <p:spPr bwMode="auto">
          <a:xfrm>
            <a:off x="3025775" y="2743200"/>
            <a:ext cx="14636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别背影</a:t>
            </a:r>
          </a:p>
        </p:txBody>
      </p:sp>
      <p:sp>
        <p:nvSpPr>
          <p:cNvPr id="43015" name="文本框 6"/>
          <p:cNvSpPr txBox="1">
            <a:spLocks noChangeArrowheads="1"/>
          </p:cNvSpPr>
          <p:nvPr/>
        </p:nvSpPr>
        <p:spPr bwMode="auto">
          <a:xfrm>
            <a:off x="3025775" y="3487738"/>
            <a:ext cx="14636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念背影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97513" y="2284413"/>
            <a:ext cx="1811337" cy="52070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父子情深</a:t>
            </a:r>
          </a:p>
        </p:txBody>
      </p:sp>
      <p:grpSp>
        <p:nvGrpSpPr>
          <p:cNvPr id="43017" name="组合 35"/>
          <p:cNvGrpSpPr/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430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" name="左大括号 12"/>
          <p:cNvSpPr/>
          <p:nvPr/>
        </p:nvSpPr>
        <p:spPr>
          <a:xfrm rot="10800000">
            <a:off x="4664075" y="1131888"/>
            <a:ext cx="390525" cy="2844800"/>
          </a:xfrm>
          <a:prstGeom prst="leftBrace">
            <a:avLst>
              <a:gd name="adj1" fmla="val 63467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35"/>
          <p:cNvSpPr>
            <a:spLocks noChangeArrowheads="1"/>
          </p:cNvSpPr>
          <p:nvPr/>
        </p:nvSpPr>
        <p:spPr bwMode="auto">
          <a:xfrm>
            <a:off x="468313" y="785813"/>
            <a:ext cx="46085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给下列画线字注音。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44035" name="矩形 15"/>
          <p:cNvSpPr>
            <a:spLocks noChangeArrowheads="1"/>
          </p:cNvSpPr>
          <p:nvPr/>
        </p:nvSpPr>
        <p:spPr bwMode="auto">
          <a:xfrm>
            <a:off x="539750" y="1563688"/>
            <a:ext cx="7632700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lnSpc>
                <a:spcPct val="200000"/>
              </a:lnSpc>
            </a:pP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使（    ） 奔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 狼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</a:p>
          <a:p>
            <a:pPr eaLnBrk="0" latinLnBrk="1" hangingPunct="0">
              <a:lnSpc>
                <a:spcPct val="200000"/>
              </a:lnSpc>
            </a:pP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贴（    ） 踌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 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栏（    ）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585913" y="1852613"/>
            <a:ext cx="10795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Arial Unicode MS" pitchFamily="34" charset="-122"/>
                <a:cs typeface="汉语拼音" pitchFamily="34" charset="0"/>
              </a:rPr>
              <a:t>chāi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Arial Unicode MS" pitchFamily="34" charset="-122"/>
              <a:cs typeface="汉语拼音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19250" y="2697163"/>
            <a:ext cx="8636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Arial Unicode MS" pitchFamily="34" charset="-122"/>
                <a:cs typeface="汉语拼音" pitchFamily="34" charset="0"/>
              </a:rPr>
              <a:t>tuǒ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Arial Unicode MS" pitchFamily="34" charset="-122"/>
              <a:cs typeface="汉语拼音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25888" y="2768600"/>
            <a:ext cx="9334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Arial Unicode MS" pitchFamily="34" charset="-122"/>
                <a:cs typeface="汉语拼音" pitchFamily="34" charset="0"/>
              </a:rPr>
              <a:t>chú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Arial Unicode MS" pitchFamily="34" charset="-122"/>
              <a:cs typeface="汉语拼音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16363" y="1824038"/>
            <a:ext cx="11509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Arial Unicode MS" pitchFamily="34" charset="-122"/>
                <a:cs typeface="汉语拼音" pitchFamily="34" charset="0"/>
              </a:rPr>
              <a:t>sāng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Arial Unicode MS" pitchFamily="34" charset="-122"/>
              <a:cs typeface="汉语拼音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229350" y="2697163"/>
            <a:ext cx="10795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Arial Unicode MS" pitchFamily="34" charset="-122"/>
                <a:cs typeface="汉语拼音" pitchFamily="34" charset="0"/>
              </a:rPr>
              <a:t>zhà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Arial Unicode MS" pitchFamily="34" charset="-122"/>
              <a:cs typeface="汉语拼音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443663" y="1852613"/>
            <a:ext cx="8651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Arial Unicode MS" pitchFamily="34" charset="-122"/>
                <a:cs typeface="汉语拼音" pitchFamily="34" charset="0"/>
              </a:rPr>
              <a:t>jí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Arial Unicode MS" pitchFamily="34" charset="-122"/>
              <a:cs typeface="汉语拼音" pitchFamily="34" charset="0"/>
            </a:endParaRPr>
          </a:p>
        </p:txBody>
      </p:sp>
      <p:grpSp>
        <p:nvGrpSpPr>
          <p:cNvPr id="44042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40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14"/>
          <p:cNvSpPr>
            <a:spLocks noChangeArrowheads="1"/>
          </p:cNvSpPr>
          <p:nvPr/>
        </p:nvSpPr>
        <p:spPr bwMode="auto">
          <a:xfrm>
            <a:off x="276225" y="593725"/>
            <a:ext cx="62404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D0D0D"/>
                </a:solidFill>
                <a:latin typeface="宋体" panose="02010600030101010101" pitchFamily="2" charset="-122"/>
              </a:rPr>
              <a:t> 2.</a:t>
            </a:r>
            <a:r>
              <a:rPr lang="zh-CN" altLang="zh-CN" sz="2800" b="1">
                <a:latin typeface="宋体" panose="02010600030101010101" pitchFamily="2" charset="-122"/>
              </a:rPr>
              <a:t>下列表述正确的一项是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zh-CN" altLang="zh-CN" sz="2800" b="1"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45059" name="矩形 9"/>
          <p:cNvSpPr>
            <a:spLocks noChangeArrowheads="1"/>
          </p:cNvSpPr>
          <p:nvPr/>
        </p:nvSpPr>
        <p:spPr bwMode="auto">
          <a:xfrm>
            <a:off x="395288" y="1325563"/>
            <a:ext cx="8353425" cy="3046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朱自清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字佩弦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江苏扬州人。著名的散文家、诗人、学者。代表作品有《背影》《春》《济南的冬天》等。</a:t>
            </a:r>
          </a:p>
          <a:p>
            <a:pPr eaLnBrk="0" hangingPunct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《背影》一文中共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次提到“背影”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其中重点描写了父亲离开车站时的“背影”。</a:t>
            </a:r>
          </a:p>
          <a:p>
            <a:pPr eaLnBrk="0" hangingPunct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《背影》一文开始写“背影”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指出最难忘的就是父亲的背影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但后面展开写家庭情况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跟主题没有关系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所以第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段可以删去。</a:t>
            </a:r>
          </a:p>
          <a:p>
            <a:pPr eaLnBrk="0" hangingPunct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《背影》一文集中表现了父子之间相爱相怜的真挚情感。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859338" y="555625"/>
            <a:ext cx="6492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5061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506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"/>
          <p:cNvSpPr>
            <a:spLocks noChangeArrowheads="1"/>
          </p:cNvSpPr>
          <p:nvPr/>
        </p:nvSpPr>
        <p:spPr bwMode="auto">
          <a:xfrm>
            <a:off x="468313" y="627063"/>
            <a:ext cx="56165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书写完全正确的一组是（    ）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867275" y="636588"/>
            <a:ext cx="4445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6084" name="矩形 12"/>
          <p:cNvSpPr>
            <a:spLocks noChangeArrowheads="1"/>
          </p:cNvSpPr>
          <p:nvPr/>
        </p:nvSpPr>
        <p:spPr bwMode="auto">
          <a:xfrm>
            <a:off x="539750" y="1347788"/>
            <a:ext cx="5472113" cy="2678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悲哀   衰弱   妥帖   诸多 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惨淡   踪迹   栅栏   钩留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晶萤   交御   奔丧   狼藉        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亏空   赋闲   谋事   踌躇</a:t>
            </a:r>
          </a:p>
        </p:txBody>
      </p:sp>
      <p:grpSp>
        <p:nvGrpSpPr>
          <p:cNvPr id="46085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608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"/>
          <p:cNvSpPr>
            <a:spLocks noChangeArrowheads="1"/>
          </p:cNvSpPr>
          <p:nvPr/>
        </p:nvSpPr>
        <p:spPr bwMode="auto">
          <a:xfrm>
            <a:off x="468313" y="1506538"/>
            <a:ext cx="8351837" cy="2678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变卖典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（抵押）   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贴（恰当，合适）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颓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唐（失败的样子） 不能自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（控制，抑制住）</a:t>
            </a: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琐屑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（细小而繁多） 家中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光景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（时光）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箸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提笔（筷子）   触目伤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（心）</a:t>
            </a:r>
          </a:p>
        </p:txBody>
      </p:sp>
      <p:sp>
        <p:nvSpPr>
          <p:cNvPr id="47107" name="矩形 2"/>
          <p:cNvSpPr>
            <a:spLocks noChangeArrowheads="1"/>
          </p:cNvSpPr>
          <p:nvPr/>
        </p:nvSpPr>
        <p:spPr bwMode="auto">
          <a:xfrm>
            <a:off x="468313" y="752475"/>
            <a:ext cx="69834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</a:rPr>
              <a:t>选出画线字解释完全正确的一组（    ）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372225" y="752475"/>
            <a:ext cx="576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</a:rPr>
              <a:t>D</a:t>
            </a:r>
            <a:endParaRPr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47109" name="组合 15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71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组合 1"/>
          <p:cNvGrpSpPr/>
          <p:nvPr/>
        </p:nvGrpSpPr>
        <p:grpSpPr bwMode="auto">
          <a:xfrm>
            <a:off x="3700463" y="488950"/>
            <a:ext cx="1743075" cy="642938"/>
            <a:chOff x="3333750" y="555625"/>
            <a:chExt cx="1743075" cy="643766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02162" y="673251"/>
              <a:ext cx="442913" cy="4196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197350" y="679609"/>
              <a:ext cx="442912" cy="421230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778250" y="679609"/>
              <a:ext cx="441325" cy="42123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21148334">
              <a:off x="3368675" y="687558"/>
              <a:ext cx="441325" cy="42122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40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6437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拓展阅读</a:t>
              </a:r>
            </a:p>
          </p:txBody>
        </p:sp>
      </p:grpSp>
      <p:grpSp>
        <p:nvGrpSpPr>
          <p:cNvPr id="48131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813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8132" name="矩形 1"/>
          <p:cNvSpPr>
            <a:spLocks noChangeArrowheads="1"/>
          </p:cNvSpPr>
          <p:nvPr/>
        </p:nvSpPr>
        <p:spPr bwMode="auto">
          <a:xfrm>
            <a:off x="468313" y="1093788"/>
            <a:ext cx="8135937" cy="3599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600">
                <a:latin typeface="黑体" panose="02010609060101010101" pitchFamily="49" charset="-122"/>
                <a:ea typeface="黑体" panose="02010609060101010101" pitchFamily="49" charset="-122"/>
              </a:rPr>
              <a:t>背　　影</a:t>
            </a:r>
          </a:p>
          <a:p>
            <a:pPr algn="ctr"/>
            <a:r>
              <a:rPr lang="zh-CN" altLang="en-US" sz="2000" b="1">
                <a:latin typeface="宋体" panose="02010600030101010101" pitchFamily="2" charset="-122"/>
              </a:rPr>
              <a:t>三　毛</a:t>
            </a:r>
          </a:p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我缓缓地开着车子，堤防对面的人行道上也沾满了风吹过去的海水，突然，在那一排排被海风剥蚀得几乎成了骨灰色的老木房子前面，我看见了在风里，水雾里，踽踽独行的母亲。</a:t>
            </a:r>
          </a:p>
          <a:p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母亲腋下紧紧地</a:t>
            </a:r>
            <a:r>
              <a:rPr lang="zh-CN" altLang="en-US" sz="2600" b="1" u="sng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着她的皮包，双手重沉沉地各</a:t>
            </a:r>
            <a:r>
              <a:rPr lang="zh-CN" altLang="en-US" sz="2600" b="1" u="sng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了两个很大的超级市场的口袋，那些东西是这么重，使得母亲快</a:t>
            </a:r>
            <a:r>
              <a:rPr lang="zh-CN" altLang="en-US" sz="2600" b="1" u="sng"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下去了般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1"/>
          <p:cNvSpPr>
            <a:spLocks noChangeArrowheads="1"/>
          </p:cNvSpPr>
          <p:nvPr/>
        </p:nvSpPr>
        <p:spPr bwMode="auto">
          <a:xfrm>
            <a:off x="468313" y="427038"/>
            <a:ext cx="8207375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4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　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着，小腿在慢慢地一步又一步地</a:t>
            </a:r>
            <a:r>
              <a:rPr lang="zh-CN" altLang="en-US" sz="24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　　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着。 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她的头发在大风里翻飞着，有时候上来盖住了她的眼睛，可是她手上有那么多的东西，几乎没有一点儿法子拂去她脸上的乱发。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我赶紧停了车向她跑过去：“姆妈，你去哪里了？怎么不叫我？”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“我去买菜啊！”母亲没事似的回答着。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我跑上去抢母亲袋子里沉得不堪的一瓶矿泉水，她叫了起来：“你脊椎不好，快放手。”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这时，我的心脏不争气地狂跳起来，又不能通畅地呼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吸了，肋骨边针尖似的刺痛又来了，我放了母亲，自己慢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慢地走回车上去，趴在驾驶盘上，这才将手压住痛的地方。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155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91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1"/>
          <p:cNvSpPr>
            <a:spLocks noChangeArrowheads="1"/>
          </p:cNvSpPr>
          <p:nvPr/>
        </p:nvSpPr>
        <p:spPr bwMode="auto">
          <a:xfrm>
            <a:off x="323528" y="587587"/>
            <a:ext cx="8207375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等我稍稍喘过气来，母亲已经走远了。</a:t>
            </a:r>
          </a:p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我坐在车里，车子斜斜地停在街口，后视镜里，还看得见母亲的背影，她的双手被那些东西拖得好似要掉到地上，可是她仍是一步又一步地在那里走下去。</a:t>
            </a:r>
          </a:p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母亲踏着石板，是一片又一片碎掉的心，她几乎步伐踉跄了，可是手上的重担却不肯放下来交给我，我知道，只要我活着一天，她便不肯委屈我一秒。</a:t>
            </a:r>
          </a:p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回忆到这儿，我突然热泪如倾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母亲，你此时</a:t>
            </a:r>
          </a:p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正在安睡，那么让我悄悄地流一次泪吧。</a:t>
            </a:r>
          </a:p>
          <a:p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孩子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真情流露的时候，好似总是背着你们，你们向我显明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最深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的爱的时候，也好似恰巧都是一次又一次的背影。</a:t>
            </a:r>
          </a:p>
        </p:txBody>
      </p:sp>
      <p:grpSp>
        <p:nvGrpSpPr>
          <p:cNvPr id="50179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018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3"/>
          <p:cNvSpPr>
            <a:spLocks noChangeArrowheads="1"/>
          </p:cNvSpPr>
          <p:nvPr/>
        </p:nvSpPr>
        <p:spPr bwMode="auto">
          <a:xfrm>
            <a:off x="539750" y="617538"/>
            <a:ext cx="8280400" cy="3373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文中第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段五处横线上依次应填入的一组词语是（　　）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夹　拎　蹭　曲　拽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夹　提　蹲　弯　拖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夹　提　趴　弯　拽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揣　抓　蹲　绷　蹭</a:t>
            </a:r>
          </a:p>
        </p:txBody>
      </p:sp>
      <p:grpSp>
        <p:nvGrpSpPr>
          <p:cNvPr id="51203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120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1"/>
          <p:cNvSpPr>
            <a:spLocks noChangeArrowheads="1"/>
          </p:cNvSpPr>
          <p:nvPr/>
        </p:nvSpPr>
        <p:spPr bwMode="auto">
          <a:xfrm>
            <a:off x="431800" y="677863"/>
            <a:ext cx="8280400" cy="3870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三毛的这篇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背影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与朱自清的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背影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异曲同工，也感人至深。朱自清的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背影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将人物放在</a:t>
            </a:r>
            <a:r>
              <a:rPr lang="zh-CN" altLang="en-US" sz="2600" b="1" u="sng">
                <a:solidFill>
                  <a:srgbClr val="000000"/>
                </a:solidFill>
                <a:latin typeface="宋体" panose="02010600030101010101" pitchFamily="2" charset="-122"/>
              </a:rPr>
              <a:t>　　　　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去世、</a:t>
            </a:r>
            <a:r>
              <a:rPr lang="zh-CN" altLang="en-US" sz="2600" b="1" u="sng">
                <a:solidFill>
                  <a:srgbClr val="000000"/>
                </a:solidFill>
                <a:latin typeface="宋体" panose="02010600030101010101" pitchFamily="2" charset="-122"/>
              </a:rPr>
              <a:t>　　　　　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差事交卸、</a:t>
            </a:r>
            <a:r>
              <a:rPr lang="zh-CN" altLang="en-US" sz="2600" b="1" u="sng">
                <a:solidFill>
                  <a:srgbClr val="000000"/>
                </a:solidFill>
                <a:latin typeface="宋体" panose="02010600030101010101" pitchFamily="2" charset="-122"/>
              </a:rPr>
              <a:t>　　　　　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离别这个特定</a:t>
            </a:r>
            <a:endParaRPr lang="en-US" altLang="zh-CN" sz="26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环境中来描写；三毛的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背影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则是把人物放在三毛的丈夫刚刚猝死，三毛痛苦得近乎麻木，在异国母亲语言不通的特殊环境下来写的，所以这两篇文章的共同点是</a:t>
            </a:r>
            <a:r>
              <a:rPr lang="zh-CN" altLang="en-US" sz="2600" b="1" u="sng">
                <a:solidFill>
                  <a:srgbClr val="000000"/>
                </a:solidFill>
                <a:latin typeface="宋体" panose="02010600030101010101" pitchFamily="2" charset="-122"/>
              </a:rPr>
              <a:t>　    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来描写人物。 </a:t>
            </a:r>
          </a:p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本文前三个段的景物描写的作用是什么？</a:t>
            </a:r>
            <a:endParaRPr lang="en-US" altLang="zh-CN" sz="2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2227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222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7180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写作背景</a:t>
              </a:r>
            </a:p>
          </p:txBody>
        </p:sp>
      </p:grpSp>
      <p:grpSp>
        <p:nvGrpSpPr>
          <p:cNvPr id="7171" name="组合 8"/>
          <p:cNvGrpSpPr/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71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7172" name="矩形 1"/>
          <p:cNvSpPr>
            <a:spLocks noChangeArrowheads="1"/>
          </p:cNvSpPr>
          <p:nvPr/>
        </p:nvSpPr>
        <p:spPr bwMode="auto">
          <a:xfrm>
            <a:off x="539750" y="1192213"/>
            <a:ext cx="8135938" cy="3324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作者谈写作动机时曾说：“我写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，就因为文中所引的父亲的来信中的那句话。当时读了父亲的信，真的泪如泉涌。我父亲待我的许多好处，特别是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里所叙的那一回，想起来跟在眼前一般无二。我这篇文只是写实。”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1"/>
          <p:cNvSpPr>
            <a:spLocks noChangeArrowheads="1"/>
          </p:cNvSpPr>
          <p:nvPr/>
        </p:nvSpPr>
        <p:spPr bwMode="auto">
          <a:xfrm>
            <a:off x="395288" y="842963"/>
            <a:ext cx="8353425" cy="300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段写“母亲没事似的回答着”，你如何理解母亲的“没事似的”？</a:t>
            </a:r>
            <a:endParaRPr lang="en-US" altLang="zh-CN" sz="26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2600" b="1">
                <a:solidFill>
                  <a:srgbClr val="000000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2600" b="1">
                <a:solidFill>
                  <a:srgbClr val="000000"/>
                </a:solidFill>
                <a:latin typeface="宋体" panose="02010600030101010101" pitchFamily="2" charset="-122"/>
              </a:rPr>
              <a:t>段中的“我知道，只要我活着一天，她便不肯委屈我一秒”一句，运用了怎样的修辞手法和表达方式？表现了什么内容和情感？</a:t>
            </a:r>
            <a:endParaRPr lang="en-US" altLang="zh-CN" sz="2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3251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325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组合 12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427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4275" name="矩形 5"/>
          <p:cNvSpPr>
            <a:spLocks noChangeArrowheads="1"/>
          </p:cNvSpPr>
          <p:nvPr/>
        </p:nvSpPr>
        <p:spPr bwMode="auto">
          <a:xfrm>
            <a:off x="485775" y="977900"/>
            <a:ext cx="8172450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1.B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祖母　父亲　父子　抓住人物在特定环境中的特征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以风大、雾浓、路滑来衬托母亲负重行走的艰难。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母亲的“没事”是故作没事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她想用这种方式免去女儿的忧虑、担心。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这句话运用夸张的修辞手法和议论的表达方式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表现了母亲对“我”的爱和“我”对母亲的理解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和感激。</a:t>
            </a:r>
          </a:p>
        </p:txBody>
      </p:sp>
      <p:sp>
        <p:nvSpPr>
          <p:cNvPr id="54276" name="TextBox 6"/>
          <p:cNvSpPr txBox="1">
            <a:spLocks noChangeArrowheads="1"/>
          </p:cNvSpPr>
          <p:nvPr/>
        </p:nvSpPr>
        <p:spPr bwMode="auto">
          <a:xfrm>
            <a:off x="454025" y="484188"/>
            <a:ext cx="1655763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参考答案：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36588" y="1238250"/>
            <a:ext cx="7872412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你有没有认真观察过自己的父亲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你眼里的父亲是一个怎样的人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请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以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我的父亲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为题目写一篇散文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55299" name="组合 8"/>
          <p:cNvGrpSpPr/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530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课下作业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9"/>
          <p:cNvSpPr>
            <a:spLocks noChangeArrowheads="1"/>
          </p:cNvSpPr>
          <p:nvPr/>
        </p:nvSpPr>
        <p:spPr bwMode="auto">
          <a:xfrm>
            <a:off x="508000" y="1635125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1198563" y="1635125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endParaRPr lang="zh-CN" altLang="en-US"/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477838" y="1276350"/>
            <a:ext cx="889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chāi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2511425" y="1635125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</a:t>
            </a:r>
            <a:endParaRPr lang="zh-CN" altLang="en-US"/>
          </a:p>
        </p:txBody>
      </p:sp>
      <p:sp>
        <p:nvSpPr>
          <p:cNvPr id="8198" name="矩形 59"/>
          <p:cNvSpPr>
            <a:spLocks noChangeArrowheads="1"/>
          </p:cNvSpPr>
          <p:nvPr/>
        </p:nvSpPr>
        <p:spPr bwMode="auto">
          <a:xfrm>
            <a:off x="3160713" y="1635125"/>
            <a:ext cx="696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卸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3087688" y="1276350"/>
            <a:ext cx="6508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xiè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200" name="矩形 62"/>
          <p:cNvSpPr>
            <a:spLocks noChangeArrowheads="1"/>
          </p:cNvSpPr>
          <p:nvPr/>
        </p:nvSpPr>
        <p:spPr bwMode="auto">
          <a:xfrm>
            <a:off x="6472238" y="1635125"/>
            <a:ext cx="12112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奔丧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6256338" y="1276350"/>
            <a:ext cx="17367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bēn sāng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539750" y="2932113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/>
          </a:p>
        </p:txBody>
      </p:sp>
      <p:sp>
        <p:nvSpPr>
          <p:cNvPr id="8203" name="矩形 66"/>
          <p:cNvSpPr>
            <a:spLocks noChangeArrowheads="1"/>
          </p:cNvSpPr>
          <p:nvPr/>
        </p:nvSpPr>
        <p:spPr bwMode="auto">
          <a:xfrm>
            <a:off x="1260475" y="2932113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1331913" y="2535238"/>
            <a:ext cx="4397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jí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205" name="矩形 68"/>
          <p:cNvSpPr>
            <a:spLocks noChangeArrowheads="1"/>
          </p:cNvSpPr>
          <p:nvPr/>
        </p:nvSpPr>
        <p:spPr bwMode="auto">
          <a:xfrm>
            <a:off x="3149600" y="2932113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簌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2501900" y="2932113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簌</a:t>
            </a:r>
            <a:endParaRPr lang="zh-CN" altLang="en-US"/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3149600" y="2535238"/>
            <a:ext cx="5556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sù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208" name="矩形 75"/>
          <p:cNvSpPr>
            <a:spLocks noChangeArrowheads="1"/>
          </p:cNvSpPr>
          <p:nvPr/>
        </p:nvSpPr>
        <p:spPr bwMode="auto">
          <a:xfrm>
            <a:off x="4456113" y="1635125"/>
            <a:ext cx="698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5176838" y="1635125"/>
            <a:ext cx="6969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/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4456113" y="1276350"/>
            <a:ext cx="5889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fù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4733925" y="3795713"/>
            <a:ext cx="5889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yū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212" name="矩形 83"/>
          <p:cNvSpPr>
            <a:spLocks noChangeArrowheads="1"/>
          </p:cNvSpPr>
          <p:nvPr/>
        </p:nvSpPr>
        <p:spPr bwMode="auto">
          <a:xfrm>
            <a:off x="4878388" y="4192588"/>
            <a:ext cx="696912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迂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8213" name="矩形 87"/>
          <p:cNvSpPr>
            <a:spLocks noChangeArrowheads="1"/>
          </p:cNvSpPr>
          <p:nvPr/>
        </p:nvSpPr>
        <p:spPr bwMode="auto">
          <a:xfrm>
            <a:off x="4589463" y="2932113"/>
            <a:ext cx="12112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4302125" y="2535238"/>
            <a:ext cx="19446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chóu chú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215" name="矩形 90"/>
          <p:cNvSpPr>
            <a:spLocks noChangeArrowheads="1"/>
          </p:cNvSpPr>
          <p:nvPr/>
        </p:nvSpPr>
        <p:spPr bwMode="auto">
          <a:xfrm>
            <a:off x="6605588" y="2932113"/>
            <a:ext cx="12112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蹒跚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6389688" y="2535238"/>
            <a:ext cx="2286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pán shān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217" name="矩形 92"/>
          <p:cNvSpPr>
            <a:spLocks noChangeArrowheads="1"/>
          </p:cNvSpPr>
          <p:nvPr/>
        </p:nvSpPr>
        <p:spPr bwMode="auto">
          <a:xfrm>
            <a:off x="2501900" y="4192588"/>
            <a:ext cx="6985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琐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94" name="矩形 93"/>
          <p:cNvSpPr>
            <a:spLocks noChangeArrowheads="1"/>
          </p:cNvSpPr>
          <p:nvPr/>
        </p:nvSpPr>
        <p:spPr bwMode="auto">
          <a:xfrm>
            <a:off x="3078163" y="4192588"/>
            <a:ext cx="696912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屑</a:t>
            </a:r>
            <a:endParaRPr lang="zh-CN" altLang="en-US"/>
          </a:p>
        </p:txBody>
      </p:sp>
      <p:sp>
        <p:nvSpPr>
          <p:cNvPr id="95" name="矩形 94"/>
          <p:cNvSpPr>
            <a:spLocks noChangeArrowheads="1"/>
          </p:cNvSpPr>
          <p:nvPr/>
        </p:nvSpPr>
        <p:spPr bwMode="auto">
          <a:xfrm>
            <a:off x="2573338" y="3795713"/>
            <a:ext cx="749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suǒ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220" name="矩形 95"/>
          <p:cNvSpPr>
            <a:spLocks noChangeArrowheads="1"/>
          </p:cNvSpPr>
          <p:nvPr/>
        </p:nvSpPr>
        <p:spPr bwMode="auto">
          <a:xfrm>
            <a:off x="539750" y="4192588"/>
            <a:ext cx="6985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惦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1260475" y="4192588"/>
            <a:ext cx="6985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endParaRPr lang="zh-CN" altLang="en-US"/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539750" y="3795713"/>
            <a:ext cx="8937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diàn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99" name="矩形 98"/>
          <p:cNvSpPr>
            <a:spLocks noChangeArrowheads="1"/>
          </p:cNvSpPr>
          <p:nvPr/>
        </p:nvSpPr>
        <p:spPr bwMode="auto">
          <a:xfrm>
            <a:off x="6750050" y="3795713"/>
            <a:ext cx="7937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zhù</a:t>
            </a:r>
            <a:endParaRPr lang="zh-CN" altLang="en-US" sz="2800"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8224" name="矩形 99"/>
          <p:cNvSpPr>
            <a:spLocks noChangeArrowheads="1"/>
          </p:cNvSpPr>
          <p:nvPr/>
        </p:nvSpPr>
        <p:spPr bwMode="auto">
          <a:xfrm>
            <a:off x="6750050" y="4192588"/>
            <a:ext cx="6985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箸</a:t>
            </a:r>
            <a:endParaRPr lang="zh-CN" altLang="en-US" u="sng">
              <a:solidFill>
                <a:srgbClr val="FF0000"/>
              </a:solidFill>
            </a:endParaRPr>
          </a:p>
        </p:txBody>
      </p:sp>
      <p:grpSp>
        <p:nvGrpSpPr>
          <p:cNvPr id="8225" name="组合 2"/>
          <p:cNvGrpSpPr/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44" name="圆角矩形 43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8233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</a:t>
              </a:r>
            </a:p>
          </p:txBody>
        </p:sp>
      </p:grpSp>
      <p:grpSp>
        <p:nvGrpSpPr>
          <p:cNvPr id="8226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822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5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菱形 5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6" grpId="0"/>
      <p:bldP spid="61" grpId="0"/>
      <p:bldP spid="65" grpId="0"/>
      <p:bldP spid="66" grpId="0"/>
      <p:bldP spid="68" grpId="0"/>
      <p:bldP spid="72" grpId="0"/>
      <p:bldP spid="75" grpId="0"/>
      <p:bldP spid="78" grpId="0"/>
      <p:bldP spid="80" grpId="0"/>
      <p:bldP spid="82" grpId="0"/>
      <p:bldP spid="90" grpId="0"/>
      <p:bldP spid="92" grpId="0"/>
      <p:bldP spid="94" grpId="0"/>
      <p:bldP spid="95" grpId="0"/>
      <p:bldP spid="97" grpId="0"/>
      <p:bldP spid="98" grpId="0"/>
      <p:bldP spid="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28"/>
          <p:cNvSpPr>
            <a:spLocks noChangeArrowheads="1"/>
          </p:cNvSpPr>
          <p:nvPr/>
        </p:nvSpPr>
        <p:spPr bwMode="auto">
          <a:xfrm>
            <a:off x="1116013" y="1851025"/>
            <a:ext cx="3340100" cy="1662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     ）狼藉（     ）慰藉</a:t>
            </a:r>
          </a:p>
        </p:txBody>
      </p:sp>
      <p:sp>
        <p:nvSpPr>
          <p:cNvPr id="9219" name="矩形 29"/>
          <p:cNvSpPr>
            <a:spLocks noChangeArrowheads="1"/>
          </p:cNvSpPr>
          <p:nvPr/>
        </p:nvSpPr>
        <p:spPr bwMode="auto">
          <a:xfrm>
            <a:off x="468313" y="2355850"/>
            <a:ext cx="57150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841500" y="1995488"/>
            <a:ext cx="4984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jí</a:t>
            </a: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763713" y="2787650"/>
            <a:ext cx="7207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jiè</a:t>
            </a:r>
          </a:p>
        </p:txBody>
      </p:sp>
      <p:sp>
        <p:nvSpPr>
          <p:cNvPr id="9222" name="矩形 33"/>
          <p:cNvSpPr>
            <a:spLocks noChangeArrowheads="1"/>
          </p:cNvSpPr>
          <p:nvPr/>
        </p:nvSpPr>
        <p:spPr bwMode="auto">
          <a:xfrm>
            <a:off x="5148263" y="1058863"/>
            <a:ext cx="3744912" cy="1662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       ）丧葬（       ）丧气</a:t>
            </a:r>
          </a:p>
        </p:txBody>
      </p:sp>
      <p:sp>
        <p:nvSpPr>
          <p:cNvPr id="9223" name="矩形 34"/>
          <p:cNvSpPr>
            <a:spLocks noChangeArrowheads="1"/>
          </p:cNvSpPr>
          <p:nvPr/>
        </p:nvSpPr>
        <p:spPr bwMode="auto">
          <a:xfrm>
            <a:off x="4478338" y="1455738"/>
            <a:ext cx="57150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丧</a:t>
            </a:r>
          </a:p>
        </p:txBody>
      </p:sp>
      <p:sp>
        <p:nvSpPr>
          <p:cNvPr id="36" name="左大括号 35"/>
          <p:cNvSpPr/>
          <p:nvPr/>
        </p:nvSpPr>
        <p:spPr>
          <a:xfrm>
            <a:off x="5048250" y="1347788"/>
            <a:ext cx="198438" cy="1127125"/>
          </a:xfrm>
          <a:prstGeom prst="leftBrace">
            <a:avLst>
              <a:gd name="adj1" fmla="val 4168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753100" y="1165225"/>
            <a:ext cx="13398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sān</a:t>
            </a:r>
            <a:r>
              <a:rPr lang="zh-CN" altLang="en-US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ɡ</a:t>
            </a:r>
            <a:endParaRPr lang="en-US" altLang="zh-CN" sz="2800">
              <a:solidFill>
                <a:srgbClr val="FF0000"/>
              </a:solidFill>
              <a:latin typeface="汉语拼音" pitchFamily="34" charset="0"/>
              <a:ea typeface="楷体" panose="02010609060101010101" pitchFamily="49" charset="-122"/>
              <a:cs typeface="汉语拼音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776913" y="2047875"/>
            <a:ext cx="13874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sàn</a:t>
            </a:r>
            <a:r>
              <a:rPr lang="zh-CN" altLang="en-US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ɡ</a:t>
            </a:r>
          </a:p>
        </p:txBody>
      </p:sp>
      <p:sp>
        <p:nvSpPr>
          <p:cNvPr id="9227" name="矩形 38"/>
          <p:cNvSpPr>
            <a:spLocks noChangeArrowheads="1"/>
          </p:cNvSpPr>
          <p:nvPr/>
        </p:nvSpPr>
        <p:spPr bwMode="auto">
          <a:xfrm>
            <a:off x="5154613" y="3076575"/>
            <a:ext cx="3767137" cy="1662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      ）哄堂大笑（      ）起哄</a:t>
            </a:r>
          </a:p>
        </p:txBody>
      </p:sp>
      <p:sp>
        <p:nvSpPr>
          <p:cNvPr id="9228" name="矩形 39"/>
          <p:cNvSpPr>
            <a:spLocks noChangeArrowheads="1"/>
          </p:cNvSpPr>
          <p:nvPr/>
        </p:nvSpPr>
        <p:spPr bwMode="auto">
          <a:xfrm>
            <a:off x="4522788" y="3473450"/>
            <a:ext cx="569912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哄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5641975" y="3271838"/>
            <a:ext cx="1384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h</a:t>
            </a:r>
            <a:r>
              <a:rPr lang="zh-CN" altLang="en-US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ō</a:t>
            </a:r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ɡ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621338" y="4064000"/>
            <a:ext cx="13319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h</a:t>
            </a:r>
            <a:r>
              <a:rPr lang="zh-CN" altLang="en-US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ò</a:t>
            </a:r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n</a:t>
            </a:r>
            <a:r>
              <a:rPr lang="zh-CN" altLang="en-US" sz="2800">
                <a:solidFill>
                  <a:srgbClr val="FF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ɡ</a:t>
            </a:r>
          </a:p>
        </p:txBody>
      </p:sp>
      <p:grpSp>
        <p:nvGrpSpPr>
          <p:cNvPr id="9231" name="组合 1"/>
          <p:cNvGrpSpPr/>
          <p:nvPr/>
        </p:nvGrpSpPr>
        <p:grpSpPr bwMode="auto">
          <a:xfrm>
            <a:off x="468313" y="458788"/>
            <a:ext cx="1498600" cy="566737"/>
            <a:chOff x="611188" y="598488"/>
            <a:chExt cx="1498600" cy="566737"/>
          </a:xfrm>
        </p:grpSpPr>
        <p:sp>
          <p:nvSpPr>
            <p:cNvPr id="28" name="圆角矩形 27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9241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</a:p>
          </p:txBody>
        </p:sp>
      </p:grpSp>
      <p:grpSp>
        <p:nvGrpSpPr>
          <p:cNvPr id="9232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923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4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菱形 4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1" name="左大括号 50"/>
          <p:cNvSpPr/>
          <p:nvPr/>
        </p:nvSpPr>
        <p:spPr>
          <a:xfrm>
            <a:off x="5092700" y="3382963"/>
            <a:ext cx="198438" cy="1127125"/>
          </a:xfrm>
          <a:prstGeom prst="leftBrace">
            <a:avLst>
              <a:gd name="adj1" fmla="val 4168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  <p:sp>
        <p:nvSpPr>
          <p:cNvPr id="52" name="左大括号 51"/>
          <p:cNvSpPr/>
          <p:nvPr/>
        </p:nvSpPr>
        <p:spPr>
          <a:xfrm>
            <a:off x="1060450" y="2211388"/>
            <a:ext cx="198438" cy="1127125"/>
          </a:xfrm>
          <a:prstGeom prst="leftBrace">
            <a:avLst>
              <a:gd name="adj1" fmla="val 4168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7" grpId="0"/>
      <p:bldP spid="38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827088" y="1779588"/>
            <a:ext cx="34448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jí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4100513" y="1419225"/>
            <a:ext cx="27765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蹒</a:t>
            </a:r>
            <a:r>
              <a:rPr lang="en-US" altLang="zh-CN" sz="28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  <a:cs typeface="汉语拼音" pitchFamily="34" charset="0"/>
              </a:rPr>
              <a:t>shān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4102100" y="2290763"/>
            <a:ext cx="2608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zhà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）栏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124075" y="1727200"/>
            <a:ext cx="5445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籍</a:t>
            </a:r>
          </a:p>
        </p:txBody>
      </p:sp>
      <p:sp>
        <p:nvSpPr>
          <p:cNvPr id="10246" name="TextBox 9"/>
          <p:cNvSpPr txBox="1">
            <a:spLocks noChangeArrowheads="1"/>
          </p:cNvSpPr>
          <p:nvPr/>
        </p:nvSpPr>
        <p:spPr bwMode="auto">
          <a:xfrm>
            <a:off x="900113" y="2643188"/>
            <a:ext cx="3175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r>
              <a:rPr lang="en-US" altLang="zh-CN" sz="280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jí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43125" y="2590800"/>
            <a:ext cx="5445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藉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611188" y="1995488"/>
            <a:ext cx="273050" cy="11525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3851275" y="1528763"/>
            <a:ext cx="249238" cy="19780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0" name="TextBox 9"/>
          <p:cNvSpPr txBox="1">
            <a:spLocks noChangeArrowheads="1"/>
          </p:cNvSpPr>
          <p:nvPr/>
        </p:nvSpPr>
        <p:spPr bwMode="auto">
          <a:xfrm>
            <a:off x="4210050" y="3148013"/>
            <a:ext cx="41783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shān shān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itchFamily="34" charset="0"/>
              </a:rPr>
              <a:t>（    ）来迟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194390" y="3128963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姗姗</a:t>
            </a: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291138" y="2265363"/>
            <a:ext cx="5461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栅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795963" y="1390650"/>
            <a:ext cx="5445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跚</a:t>
            </a:r>
          </a:p>
        </p:txBody>
      </p:sp>
      <p:grpSp>
        <p:nvGrpSpPr>
          <p:cNvPr id="10254" name="组合 1"/>
          <p:cNvGrpSpPr/>
          <p:nvPr/>
        </p:nvGrpSpPr>
        <p:grpSpPr bwMode="auto">
          <a:xfrm>
            <a:off x="544513" y="560388"/>
            <a:ext cx="1498600" cy="566737"/>
            <a:chOff x="611188" y="598488"/>
            <a:chExt cx="1498600" cy="566737"/>
          </a:xfrm>
        </p:grpSpPr>
        <p:sp>
          <p:nvSpPr>
            <p:cNvPr id="25" name="圆角矩形 24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0262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形近字</a:t>
              </a:r>
            </a:p>
          </p:txBody>
        </p:sp>
      </p:grpSp>
      <p:grpSp>
        <p:nvGrpSpPr>
          <p:cNvPr id="10255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025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3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菱形 3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7"/>
          <p:cNvSpPr>
            <a:spLocks noChangeArrowheads="1"/>
          </p:cNvSpPr>
          <p:nvPr/>
        </p:nvSpPr>
        <p:spPr bwMode="auto">
          <a:xfrm>
            <a:off x="498475" y="1196975"/>
            <a:ext cx="1262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差使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490663" y="1203325"/>
            <a:ext cx="70580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旧时指官场中临时委任的职务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后来也泛指职务或官职。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矩形 19"/>
          <p:cNvSpPr>
            <a:spLocks noChangeArrowheads="1"/>
          </p:cNvSpPr>
          <p:nvPr/>
        </p:nvSpPr>
        <p:spPr bwMode="auto">
          <a:xfrm>
            <a:off x="498475" y="2066925"/>
            <a:ext cx="1262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奔丧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90663" y="2066925"/>
            <a:ext cx="72723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从外地急忙赶回去料理长辈亲属的丧事。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矩形 21"/>
          <p:cNvSpPr>
            <a:spLocks noChangeArrowheads="1"/>
          </p:cNvSpPr>
          <p:nvPr/>
        </p:nvSpPr>
        <p:spPr bwMode="auto">
          <a:xfrm>
            <a:off x="498475" y="2674938"/>
            <a:ext cx="1262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交卸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490663" y="2679700"/>
            <a:ext cx="54721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旧时官吏卸职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向后任交代。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矩形 23"/>
          <p:cNvSpPr>
            <a:spLocks noChangeArrowheads="1"/>
          </p:cNvSpPr>
          <p:nvPr/>
        </p:nvSpPr>
        <p:spPr bwMode="auto">
          <a:xfrm>
            <a:off x="498475" y="3281363"/>
            <a:ext cx="1262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490663" y="3292475"/>
            <a:ext cx="40433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乱七八糟的样子。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4" name="矩形 25"/>
          <p:cNvSpPr>
            <a:spLocks noChangeArrowheads="1"/>
          </p:cNvSpPr>
          <p:nvPr/>
        </p:nvSpPr>
        <p:spPr bwMode="auto">
          <a:xfrm>
            <a:off x="498475" y="3887788"/>
            <a:ext cx="1262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簌簌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490663" y="3940175"/>
            <a:ext cx="32400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纷纷落下的样子。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76" name="组合 1"/>
          <p:cNvGrpSpPr/>
          <p:nvPr/>
        </p:nvGrpSpPr>
        <p:grpSpPr bwMode="auto">
          <a:xfrm>
            <a:off x="3700463" y="484188"/>
            <a:ext cx="1743075" cy="566737"/>
            <a:chOff x="3406775" y="598488"/>
            <a:chExt cx="1743075" cy="566737"/>
          </a:xfrm>
        </p:grpSpPr>
        <p:sp>
          <p:nvSpPr>
            <p:cNvPr id="26" name="圆角矩形 25"/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1285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</a:p>
          </p:txBody>
        </p:sp>
      </p:grpSp>
      <p:grpSp>
        <p:nvGrpSpPr>
          <p:cNvPr id="11277" name="组合 55"/>
          <p:cNvGrpSpPr/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12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3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菱形 3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7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5245</Words>
  <Application>Microsoft Office PowerPoint</Application>
  <PresentationFormat>全屏显示(16:9)</PresentationFormat>
  <Paragraphs>322</Paragraphs>
  <Slides>53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6" baseType="lpstr">
      <vt:lpstr>Arial</vt:lpstr>
      <vt:lpstr>宋体</vt:lpstr>
      <vt:lpstr>Impact</vt:lpstr>
      <vt:lpstr>Arial Unicode MS</vt:lpstr>
      <vt:lpstr>汉语拼音</vt:lpstr>
      <vt:lpstr>Kaiti SC</vt:lpstr>
      <vt:lpstr>微软雅黑</vt:lpstr>
      <vt:lpstr>楷体</vt:lpstr>
      <vt:lpstr>Xingkai SC</vt:lpstr>
      <vt:lpstr>Times New Roman</vt:lpstr>
      <vt:lpstr>黑体</vt:lpstr>
      <vt:lpstr>Calibri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656</cp:revision>
  <dcterms:created xsi:type="dcterms:W3CDTF">2018-11-06T06:39:00Z</dcterms:created>
  <dcterms:modified xsi:type="dcterms:W3CDTF">2020-03-27T07:25:34Z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